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BIZ UDゴシック" panose="020B0400000000000000" pitchFamily="49" charset="-128"/>
      <p:regular r:id="rId3"/>
      <p:bold r:id="rId4"/>
    </p:embeddedFont>
    <p:embeddedFont>
      <p:font typeface="BIZ UDゴシック" panose="020B0400000000000000" pitchFamily="49" charset="-128"/>
      <p:regular r:id="rId3"/>
      <p:bold r:id="rId4"/>
    </p:embeddedFont>
    <p:embeddedFont>
      <p:font typeface="HGP創英角ｺﾞｼｯｸUB" panose="020B0900000000000000" pitchFamily="50" charset="-128"/>
      <p:regular r:id="rId5"/>
    </p:embeddedFont>
    <p:embeddedFont>
      <p:font typeface="HG創英角ｺﾞｼｯｸUB" panose="020B0909000000000000" pitchFamily="49" charset="-128"/>
      <p:regular r:id="rId6"/>
    </p:embeddedFont>
    <p:embeddedFont>
      <p:font typeface="Noto Sans JP Medium" panose="020B0600070205080204" charset="-128"/>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5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p:scale>
          <a:sx n="124" d="100"/>
          <a:sy n="124" d="100"/>
        </p:scale>
        <p:origin x="1764"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gif"/><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図 99" descr="スーツを着た男性&#10;&#10;自動的に生成された説明">
            <a:extLst>
              <a:ext uri="{FF2B5EF4-FFF2-40B4-BE49-F238E27FC236}">
                <a16:creationId xmlns:a16="http://schemas.microsoft.com/office/drawing/2014/main" id="{350B3572-88E5-2D38-A534-A32748BC2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7316" y="8196373"/>
            <a:ext cx="2497027" cy="2497027"/>
          </a:xfrm>
          <a:prstGeom prst="rect">
            <a:avLst/>
          </a:prstGeom>
        </p:spPr>
      </p:pic>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4" name="TextBox 4"/>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0" y="854424"/>
            <a:ext cx="7560000" cy="3398076"/>
            <a:chOff x="0" y="0"/>
            <a:chExt cx="2709333" cy="1251236"/>
          </a:xfrm>
        </p:grpSpPr>
        <p:sp>
          <p:nvSpPr>
            <p:cNvPr id="6" name="Freeform 6"/>
            <p:cNvSpPr/>
            <p:nvPr/>
          </p:nvSpPr>
          <p:spPr>
            <a:xfrm>
              <a:off x="0" y="0"/>
              <a:ext cx="2709333" cy="1251236"/>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endParaRPr lang="ja-JP" altLang="en-US"/>
            </a:p>
          </p:txBody>
        </p:sp>
        <p:sp>
          <p:nvSpPr>
            <p:cNvPr id="7" name="TextBox 7"/>
            <p:cNvSpPr txBox="1"/>
            <p:nvPr/>
          </p:nvSpPr>
          <p:spPr>
            <a:xfrm>
              <a:off x="0" y="-28575"/>
              <a:ext cx="2709333" cy="127981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702270" y="1352667"/>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3">
              <a:alphaModFix amt="25000"/>
            </a:blip>
            <a:stretch>
              <a:fillRect/>
            </a:stretch>
          </a:blipFill>
        </p:spPr>
        <p:txBody>
          <a:bodyPr/>
          <a:lstStyle/>
          <a:p>
            <a:endParaRPr lang="ja-JP" altLang="en-US"/>
          </a:p>
        </p:txBody>
      </p:sp>
      <p:sp>
        <p:nvSpPr>
          <p:cNvPr id="9" name="Freeform 9"/>
          <p:cNvSpPr/>
          <p:nvPr/>
        </p:nvSpPr>
        <p:spPr>
          <a:xfrm>
            <a:off x="4851916" y="1966724"/>
            <a:ext cx="4123644" cy="2285776"/>
          </a:xfrm>
          <a:custGeom>
            <a:avLst/>
            <a:gdLst/>
            <a:ahLst/>
            <a:cxnLst/>
            <a:rect l="l" t="t" r="r" b="b"/>
            <a:pathLst>
              <a:path w="4123644" h="2285776">
                <a:moveTo>
                  <a:pt x="0" y="0"/>
                </a:moveTo>
                <a:lnTo>
                  <a:pt x="4123644" y="0"/>
                </a:lnTo>
                <a:lnTo>
                  <a:pt x="4123644" y="2285776"/>
                </a:lnTo>
                <a:lnTo>
                  <a:pt x="0" y="2285776"/>
                </a:lnTo>
                <a:lnTo>
                  <a:pt x="0" y="0"/>
                </a:lnTo>
                <a:close/>
              </a:path>
            </a:pathLst>
          </a:custGeom>
          <a:blipFill>
            <a:blip r:embed="rId3">
              <a:alphaModFix amt="25000"/>
            </a:blip>
            <a:stretch>
              <a:fillRect l="-23725" r="-23725" b="-34334"/>
            </a:stretch>
          </a:blipFill>
        </p:spPr>
        <p:txBody>
          <a:bodyPr/>
          <a:lstStyle/>
          <a:p>
            <a:endParaRPr lang="ja-JP" altLang="en-US"/>
          </a:p>
        </p:txBody>
      </p:sp>
      <p:grpSp>
        <p:nvGrpSpPr>
          <p:cNvPr id="10" name="Group 10"/>
          <p:cNvGrpSpPr/>
          <p:nvPr/>
        </p:nvGrpSpPr>
        <p:grpSpPr>
          <a:xfrm>
            <a:off x="2670229" y="1037157"/>
            <a:ext cx="4351323" cy="1153587"/>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endParaRPr lang="ja-JP" altLang="en-US"/>
            </a:p>
          </p:txBody>
        </p:sp>
        <p:sp>
          <p:nvSpPr>
            <p:cNvPr id="12" name="TextBox 12"/>
            <p:cNvSpPr txBox="1"/>
            <p:nvPr/>
          </p:nvSpPr>
          <p:spPr>
            <a:xfrm>
              <a:off x="0" y="-28575"/>
              <a:ext cx="1559416" cy="441994"/>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endParaRPr lang="ja-JP" altLang="en-US"/>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12093" y="2673247"/>
            <a:ext cx="1322255" cy="1322255"/>
            <a:chOff x="0" y="0"/>
            <a:chExt cx="1763007" cy="1763007"/>
          </a:xfrm>
        </p:grpSpPr>
        <p:grpSp>
          <p:nvGrpSpPr>
            <p:cNvPr id="17" name="Group 17"/>
            <p:cNvGrpSpPr/>
            <p:nvPr/>
          </p:nvGrpSpPr>
          <p:grpSpPr>
            <a:xfrm>
              <a:off x="0" y="0"/>
              <a:ext cx="1763007" cy="17630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12700">
                <a:solidFill>
                  <a:srgbClr val="000000"/>
                </a:solidFill>
              </a:ln>
            </p:spPr>
            <p:txBody>
              <a:bodyPr/>
              <a:lstStyle/>
              <a:p>
                <a:endParaRPr lang="ja-JP" altLang="en-US"/>
              </a:p>
            </p:txBody>
          </p:sp>
        </p:grpSp>
        <p:grpSp>
          <p:nvGrpSpPr>
            <p:cNvPr id="19" name="Group 19"/>
            <p:cNvGrpSpPr/>
            <p:nvPr/>
          </p:nvGrpSpPr>
          <p:grpSpPr>
            <a:xfrm>
              <a:off x="0" y="0"/>
              <a:ext cx="1763007" cy="17630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2179" r="-12366" b="-24546"/>
                </a:stretch>
              </a:blipFill>
            </p:spPr>
            <p:txBody>
              <a:bodyPr/>
              <a:lstStyle/>
              <a:p>
                <a:endParaRPr lang="ja-JP" altLang="en-US"/>
              </a:p>
            </p:txBody>
          </p:sp>
        </p:grpSp>
      </p:grpSp>
      <p:grpSp>
        <p:nvGrpSpPr>
          <p:cNvPr id="21" name="Group 21"/>
          <p:cNvGrpSpPr/>
          <p:nvPr/>
        </p:nvGrpSpPr>
        <p:grpSpPr>
          <a:xfrm>
            <a:off x="1989076" y="2638418"/>
            <a:ext cx="4674483" cy="1361332"/>
            <a:chOff x="0" y="0"/>
            <a:chExt cx="1675229" cy="487871"/>
          </a:xfrm>
        </p:grpSpPr>
        <p:sp>
          <p:nvSpPr>
            <p:cNvPr id="22" name="Freeform 22"/>
            <p:cNvSpPr/>
            <p:nvPr/>
          </p:nvSpPr>
          <p:spPr>
            <a:xfrm>
              <a:off x="0" y="0"/>
              <a:ext cx="1675229" cy="487871"/>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lstStyle/>
            <a:p>
              <a:endParaRPr lang="ja-JP" altLang="en-US"/>
            </a:p>
          </p:txBody>
        </p:sp>
        <p:sp>
          <p:nvSpPr>
            <p:cNvPr id="23" name="TextBox 23"/>
            <p:cNvSpPr txBox="1"/>
            <p:nvPr/>
          </p:nvSpPr>
          <p:spPr>
            <a:xfrm>
              <a:off x="0" y="-28575"/>
              <a:ext cx="1675229" cy="516446"/>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4113982">
            <a:off x="1788781" y="2619418"/>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endParaRPr lang="ja-JP" altLang="en-US"/>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30" name="TextBox 30"/>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5"/>
            <a:stretch>
              <a:fillRect/>
            </a:stretch>
          </a:blipFill>
        </p:spPr>
        <p:txBody>
          <a:bodyPr/>
          <a:lstStyle/>
          <a:p>
            <a:endParaRPr lang="ja-JP" altLang="en-US"/>
          </a:p>
        </p:txBody>
      </p:sp>
      <p:sp>
        <p:nvSpPr>
          <p:cNvPr id="41" name="TextBox 41"/>
          <p:cNvSpPr txBox="1"/>
          <p:nvPr/>
        </p:nvSpPr>
        <p:spPr>
          <a:xfrm>
            <a:off x="2823902" y="1235736"/>
            <a:ext cx="4295655" cy="726674"/>
          </a:xfrm>
          <a:prstGeom prst="rect">
            <a:avLst/>
          </a:prstGeom>
        </p:spPr>
        <p:txBody>
          <a:bodyPr lIns="0" tIns="0" rIns="0" bIns="0" rtlCol="0" anchor="t">
            <a:spAutoFit/>
          </a:bodyPr>
          <a:lstStyle/>
          <a:p>
            <a:pPr>
              <a:lnSpc>
                <a:spcPts val="2988"/>
              </a:lnSpc>
            </a:pPr>
            <a:r>
              <a:rPr lang="ja-JP" altLang="en-US" sz="2469" dirty="0">
                <a:solidFill>
                  <a:srgbClr val="000000"/>
                </a:solidFill>
                <a:latin typeface="HG創英角ｺﾞｼｯｸUB" panose="020B0909000000000000" pitchFamily="49" charset="-128"/>
                <a:ea typeface="HG創英角ｺﾞｼｯｸUB" panose="020B0909000000000000" pitchFamily="49" charset="-128"/>
              </a:rPr>
              <a:t>労働組合が政治に取り組んだ</a:t>
            </a:r>
            <a:endParaRPr lang="en-US" altLang="ja-JP" sz="2469" dirty="0">
              <a:solidFill>
                <a:srgbClr val="000000"/>
              </a:solidFill>
              <a:latin typeface="HG創英角ｺﾞｼｯｸUB" panose="020B0909000000000000" pitchFamily="49" charset="-128"/>
              <a:ea typeface="HG創英角ｺﾞｼｯｸUB" panose="020B0909000000000000" pitchFamily="49" charset="-128"/>
            </a:endParaRPr>
          </a:p>
          <a:p>
            <a:pPr>
              <a:lnSpc>
                <a:spcPts val="2988"/>
              </a:lnSpc>
            </a:pPr>
            <a:r>
              <a:rPr lang="ja-JP" altLang="en-US" sz="2469" dirty="0">
                <a:solidFill>
                  <a:srgbClr val="000000"/>
                </a:solidFill>
                <a:latin typeface="HG創英角ｺﾞｼｯｸUB" panose="020B0909000000000000" pitchFamily="49" charset="-128"/>
                <a:ea typeface="HG創英角ｺﾞｼｯｸUB" panose="020B0909000000000000" pitchFamily="49" charset="-128"/>
              </a:rPr>
              <a:t>成果ってあるんですか？</a:t>
            </a:r>
            <a:endParaRPr lang="en-US" altLang="ja-JP" sz="2469"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a:lnSpc>
                <a:spcPts val="4200"/>
              </a:lnSpc>
            </a:pPr>
            <a:r>
              <a:rPr lang="en-US" sz="3000" dirty="0" err="1">
                <a:solidFill>
                  <a:srgbClr val="FFFFFF"/>
                </a:solidFill>
                <a:latin typeface="HG創英角ｺﾞｼｯｸUB" panose="020B0909000000000000" pitchFamily="49" charset="-128"/>
                <a:ea typeface="HG創英角ｺﾞｼｯｸUB" panose="020B0909000000000000" pitchFamily="49" charset="-128"/>
              </a:rPr>
              <a:t>に郡山りょうが答えます</a:t>
            </a:r>
            <a:endParaRPr lang="en-US" sz="30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43" name="TextBox 43"/>
          <p:cNvSpPr txBox="1"/>
          <p:nvPr/>
        </p:nvSpPr>
        <p:spPr>
          <a:xfrm>
            <a:off x="6480822" y="337200"/>
            <a:ext cx="937132" cy="338875"/>
          </a:xfrm>
          <a:prstGeom prst="rect">
            <a:avLst/>
          </a:prstGeom>
        </p:spPr>
        <p:txBody>
          <a:bodyPr wrap="square" lIns="0" tIns="0" rIns="0" bIns="0" rtlCol="0" anchor="t">
            <a:spAutoFit/>
          </a:bodyPr>
          <a:lstStyle/>
          <a:p>
            <a:pPr algn="r">
              <a:lnSpc>
                <a:spcPts val="3080"/>
              </a:lnSpc>
            </a:pPr>
            <a:r>
              <a:rPr lang="en-US" sz="2200" b="1" dirty="0">
                <a:solidFill>
                  <a:srgbClr val="FFFFFF"/>
                </a:solidFill>
                <a:latin typeface="BIZ UDゴシック" panose="020B0400000000000000" pitchFamily="49" charset="-128"/>
                <a:ea typeface="BIZ UDゴシック" panose="020B0400000000000000" pitchFamily="49" charset="-128"/>
              </a:rPr>
              <a:t>No.</a:t>
            </a:r>
            <a:r>
              <a:rPr lang="en-US" altLang="ja-JP" sz="2200" b="1" dirty="0">
                <a:solidFill>
                  <a:srgbClr val="FFFFFF"/>
                </a:solidFill>
                <a:latin typeface="BIZ UDゴシック" panose="020B0400000000000000" pitchFamily="49" charset="-128"/>
                <a:ea typeface="BIZ UDゴシック" panose="020B0400000000000000" pitchFamily="49" charset="-128"/>
              </a:rPr>
              <a:t>2</a:t>
            </a:r>
            <a:endParaRPr lang="en-US" sz="2200" b="1" dirty="0">
              <a:solidFill>
                <a:srgbClr val="FFFFFF"/>
              </a:solidFill>
              <a:latin typeface="BIZ UDゴシック" panose="020B0400000000000000" pitchFamily="49" charset="-128"/>
              <a:ea typeface="BIZ UDゴシック" panose="020B0400000000000000" pitchFamily="49" charset="-128"/>
            </a:endParaRPr>
          </a:p>
        </p:txBody>
      </p:sp>
      <p:sp>
        <p:nvSpPr>
          <p:cNvPr id="44" name="TextBox 44"/>
          <p:cNvSpPr txBox="1"/>
          <p:nvPr/>
        </p:nvSpPr>
        <p:spPr>
          <a:xfrm>
            <a:off x="2226497" y="2765051"/>
            <a:ext cx="4295655" cy="1111394"/>
          </a:xfrm>
          <a:prstGeom prst="rect">
            <a:avLst/>
          </a:prstGeom>
        </p:spPr>
        <p:txBody>
          <a:bodyPr lIns="0" tIns="0" rIns="0" bIns="0" rtlCol="0" anchor="t">
            <a:spAutoFit/>
          </a:bodyPr>
          <a:lstStyle/>
          <a:p>
            <a:pPr>
              <a:lnSpc>
                <a:spcPts val="2988"/>
              </a:lnSpc>
            </a:pPr>
            <a:r>
              <a:rPr lang="ja-JP" altLang="en-US" sz="2469" dirty="0">
                <a:solidFill>
                  <a:srgbClr val="000000"/>
                </a:solidFill>
                <a:latin typeface="HG創英角ｺﾞｼｯｸUB" panose="020B0909000000000000" pitchFamily="49" charset="-128"/>
                <a:ea typeface="HG創英角ｺﾞｼｯｸUB" panose="020B0909000000000000" pitchFamily="49" charset="-128"/>
              </a:rPr>
              <a:t>色々あります！皆さんの「現場の声」が成果になった事例をいくつか紹介しますね！</a:t>
            </a:r>
            <a:endParaRPr lang="en-US" altLang="ja-JP" sz="2469"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6" name="TextBox 46"/>
          <p:cNvSpPr txBox="1"/>
          <p:nvPr/>
        </p:nvSpPr>
        <p:spPr>
          <a:xfrm>
            <a:off x="1989076" y="1826244"/>
            <a:ext cx="639663" cy="547842"/>
          </a:xfrm>
          <a:prstGeom prst="rect">
            <a:avLst/>
          </a:prstGeom>
        </p:spPr>
        <p:txBody>
          <a:bodyPr wrap="square" lIns="0" tIns="0" rIns="0" bIns="0" rtlCol="0" anchor="t">
            <a:spAutoFit/>
          </a:bodyPr>
          <a:lstStyle/>
          <a:p>
            <a:pPr algn="r">
              <a:lnSpc>
                <a:spcPts val="2239"/>
              </a:lnSpc>
            </a:pPr>
            <a:r>
              <a:rPr lang="en-US" sz="1599" dirty="0" err="1">
                <a:solidFill>
                  <a:srgbClr val="545454"/>
                </a:solidFill>
                <a:latin typeface="HG創英角ｺﾞｼｯｸUB" panose="020B0909000000000000" pitchFamily="49" charset="-128"/>
                <a:ea typeface="HG創英角ｺﾞｼｯｸUB" panose="020B0909000000000000" pitchFamily="49" charset="-128"/>
              </a:rPr>
              <a:t>既読</a:t>
            </a:r>
            <a:endParaRPr lang="en-US" sz="1599" dirty="0">
              <a:solidFill>
                <a:srgbClr val="545454"/>
              </a:solidFill>
              <a:latin typeface="HG創英角ｺﾞｼｯｸUB" panose="020B0909000000000000" pitchFamily="49" charset="-128"/>
              <a:ea typeface="HG創英角ｺﾞｼｯｸUB" panose="020B0909000000000000" pitchFamily="49" charset="-128"/>
            </a:endParaRPr>
          </a:p>
          <a:p>
            <a:pPr algn="r">
              <a:lnSpc>
                <a:spcPts val="2239"/>
              </a:lnSpc>
            </a:pPr>
            <a:endParaRPr lang="en-US" sz="1599" dirty="0">
              <a:solidFill>
                <a:srgbClr val="545454"/>
              </a:solidFill>
              <a:ea typeface="Noto Sans JP Medium"/>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a:lnSpc>
                <a:spcPts val="4200"/>
              </a:lnSpc>
            </a:pPr>
            <a:r>
              <a:rPr lang="en-US" sz="3000" dirty="0">
                <a:solidFill>
                  <a:srgbClr val="FFFFFF"/>
                </a:solidFill>
                <a:latin typeface="HG創英角ｺﾞｼｯｸUB" panose="020B0909000000000000" pitchFamily="49" charset="-128"/>
                <a:ea typeface="HG創英角ｺﾞｼｯｸUB" panose="020B0909000000000000" pitchFamily="49" charset="-128"/>
              </a:rPr>
              <a:t>「</a:t>
            </a:r>
            <a:r>
              <a:rPr lang="en-US" sz="3000" dirty="0" err="1">
                <a:solidFill>
                  <a:srgbClr val="FFFFFF"/>
                </a:solidFill>
                <a:latin typeface="HG創英角ｺﾞｼｯｸUB" panose="020B0909000000000000" pitchFamily="49" charset="-128"/>
                <a:ea typeface="HG創英角ｺﾞｼｯｸUB" panose="020B0909000000000000" pitchFamily="49" charset="-128"/>
              </a:rPr>
              <a:t>現場の声</a:t>
            </a:r>
            <a:r>
              <a:rPr lang="en-US" sz="3000" dirty="0">
                <a:solidFill>
                  <a:srgbClr val="FFFFFF"/>
                </a:solidFill>
                <a:latin typeface="HG創英角ｺﾞｼｯｸUB" panose="020B0909000000000000" pitchFamily="49" charset="-128"/>
                <a:ea typeface="HG創英角ｺﾞｼｯｸUB" panose="020B0909000000000000" pitchFamily="49" charset="-128"/>
              </a:rPr>
              <a:t>」</a:t>
            </a: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58138" y="9932970"/>
            <a:ext cx="962686" cy="655458"/>
          </a:xfrm>
          <a:prstGeom prst="rect">
            <a:avLst/>
          </a:prstGeom>
        </p:spPr>
        <p:txBody>
          <a:bodyPr lIns="50800" tIns="50800" rIns="50800" bIns="50800" rtlCol="0" anchor="ctr"/>
          <a:lstStyle/>
          <a:p>
            <a:pPr algn="just">
              <a:lnSpc>
                <a:spcPts val="1680"/>
              </a:lnSpc>
            </a:pPr>
            <a:r>
              <a:rPr lang="en-US" sz="1000" b="1" dirty="0" err="1">
                <a:solidFill>
                  <a:srgbClr val="FFFFFF"/>
                </a:solidFill>
                <a:latin typeface="BIZ UDGothic" panose="020B0400000000000000" pitchFamily="49" charset="-128"/>
                <a:ea typeface="BIZ UDGothic" panose="020B0400000000000000" pitchFamily="49" charset="-128"/>
              </a:rPr>
              <a:t>公式サイトは</a:t>
            </a:r>
            <a:endParaRPr lang="en-US" sz="1000" b="1" dirty="0">
              <a:solidFill>
                <a:srgbClr val="FFFFFF"/>
              </a:solidFill>
              <a:latin typeface="BIZ UDGothic" panose="020B0400000000000000" pitchFamily="49" charset="-128"/>
              <a:ea typeface="BIZ UDGothic" panose="020B0400000000000000" pitchFamily="49" charset="-128"/>
            </a:endParaRPr>
          </a:p>
          <a:p>
            <a:pPr algn="just">
              <a:lnSpc>
                <a:spcPts val="1680"/>
              </a:lnSpc>
            </a:pPr>
            <a:r>
              <a:rPr lang="en-US" sz="1000" b="1" dirty="0" err="1">
                <a:solidFill>
                  <a:srgbClr val="FFFFFF"/>
                </a:solidFill>
                <a:latin typeface="BIZ UDGothic" panose="020B0400000000000000" pitchFamily="49" charset="-128"/>
                <a:ea typeface="BIZ UDGothic" panose="020B0400000000000000" pitchFamily="49" charset="-128"/>
              </a:rPr>
              <a:t>こちらから</a:t>
            </a:r>
            <a:r>
              <a:rPr lang="en-US" sz="1000" b="1" dirty="0">
                <a:solidFill>
                  <a:srgbClr val="FFFFFF"/>
                </a:solidFill>
                <a:latin typeface="BIZ UDGothic" panose="020B0400000000000000" pitchFamily="49" charset="-128"/>
                <a:ea typeface="BIZ UDGothic" panose="020B0400000000000000" pitchFamily="49" charset="-128"/>
              </a:rPr>
              <a:t>→</a:t>
            </a:r>
            <a:endParaRPr lang="en-US" sz="500" b="1" dirty="0">
              <a:solidFill>
                <a:srgbClr val="FFFFFF"/>
              </a:solidFill>
              <a:latin typeface="BIZ UDGothic" panose="020B0400000000000000" pitchFamily="49" charset="-128"/>
              <a:ea typeface="BIZ UDGothic" panose="020B0400000000000000" pitchFamily="49" charset="-128"/>
            </a:endParaRPr>
          </a:p>
        </p:txBody>
      </p:sp>
      <p:sp>
        <p:nvSpPr>
          <p:cNvPr id="48" name="テキスト ボックス 47">
            <a:extLst>
              <a:ext uri="{FF2B5EF4-FFF2-40B4-BE49-F238E27FC236}">
                <a16:creationId xmlns:a16="http://schemas.microsoft.com/office/drawing/2014/main" id="{518D2FF9-048E-7B65-F1BD-289DF59CEC19}"/>
              </a:ext>
            </a:extLst>
          </p:cNvPr>
          <p:cNvSpPr txBox="1"/>
          <p:nvPr/>
        </p:nvSpPr>
        <p:spPr>
          <a:xfrm>
            <a:off x="266614" y="5606301"/>
            <a:ext cx="2262158" cy="369332"/>
          </a:xfrm>
          <a:prstGeom prst="rect">
            <a:avLst/>
          </a:prstGeom>
          <a:noFill/>
        </p:spPr>
        <p:txBody>
          <a:bodyPr wrap="none" rtlCol="0">
            <a:spAutoFit/>
          </a:bodyPr>
          <a:lstStyle/>
          <a:p>
            <a:r>
              <a:rPr kumimoji="1" lang="ja-JP" altLang="en-US" dirty="0">
                <a:solidFill>
                  <a:srgbClr val="F35404"/>
                </a:solidFill>
                <a:latin typeface="HGP創英角ｺﾞｼｯｸUB" panose="020B0900000000000000" pitchFamily="50" charset="-128"/>
                <a:ea typeface="HGP創英角ｺﾞｼｯｸUB" panose="020B0900000000000000" pitchFamily="50" charset="-128"/>
              </a:rPr>
              <a:t>自動車重量税の還付</a:t>
            </a:r>
          </a:p>
        </p:txBody>
      </p:sp>
      <p:pic>
        <p:nvPicPr>
          <p:cNvPr id="35" name="図 34" descr="水に浮かんでいる月&#10;&#10;低い精度で自動的に生成された説明">
            <a:extLst>
              <a:ext uri="{FF2B5EF4-FFF2-40B4-BE49-F238E27FC236}">
                <a16:creationId xmlns:a16="http://schemas.microsoft.com/office/drawing/2014/main" id="{3DA317E8-4599-328E-69EF-ED0395D542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9052" y="10141910"/>
            <a:ext cx="669014" cy="261671"/>
          </a:xfrm>
          <a:prstGeom prst="rect">
            <a:avLst/>
          </a:prstGeom>
        </p:spPr>
      </p:pic>
      <p:sp>
        <p:nvSpPr>
          <p:cNvPr id="36" name="正方形/長方形 35">
            <a:extLst>
              <a:ext uri="{FF2B5EF4-FFF2-40B4-BE49-F238E27FC236}">
                <a16:creationId xmlns:a16="http://schemas.microsoft.com/office/drawing/2014/main" id="{2A7A249D-2275-1020-54DF-71EED228E9B0}"/>
              </a:ext>
            </a:extLst>
          </p:cNvPr>
          <p:cNvSpPr/>
          <p:nvPr/>
        </p:nvSpPr>
        <p:spPr>
          <a:xfrm>
            <a:off x="354780" y="4408954"/>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0AC6B81B-3351-F1D6-C3FB-53A659BB810E}"/>
              </a:ext>
            </a:extLst>
          </p:cNvPr>
          <p:cNvSpPr/>
          <p:nvPr/>
        </p:nvSpPr>
        <p:spPr>
          <a:xfrm>
            <a:off x="2749548" y="4408954"/>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B6BC8B2-91EB-4A79-9368-DF89B9E0A46F}"/>
              </a:ext>
            </a:extLst>
          </p:cNvPr>
          <p:cNvSpPr/>
          <p:nvPr/>
        </p:nvSpPr>
        <p:spPr>
          <a:xfrm>
            <a:off x="5144316" y="4406219"/>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99AEE32D-3BF3-C152-6D0D-0C67B98134E6}"/>
              </a:ext>
            </a:extLst>
          </p:cNvPr>
          <p:cNvSpPr/>
          <p:nvPr/>
        </p:nvSpPr>
        <p:spPr>
          <a:xfrm>
            <a:off x="354780" y="7063445"/>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5EDEA0AB-8125-80AB-402D-6581E20AEC11}"/>
              </a:ext>
            </a:extLst>
          </p:cNvPr>
          <p:cNvSpPr/>
          <p:nvPr/>
        </p:nvSpPr>
        <p:spPr>
          <a:xfrm>
            <a:off x="2749548" y="7063445"/>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図 53" descr="アイコン&#10;&#10;自動的に生成された説明">
            <a:extLst>
              <a:ext uri="{FF2B5EF4-FFF2-40B4-BE49-F238E27FC236}">
                <a16:creationId xmlns:a16="http://schemas.microsoft.com/office/drawing/2014/main" id="{F2318177-B703-E80D-F403-975FD443E9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560" y="4527604"/>
            <a:ext cx="1061841" cy="1061841"/>
          </a:xfrm>
          <a:prstGeom prst="rect">
            <a:avLst/>
          </a:prstGeom>
        </p:spPr>
      </p:pic>
      <p:pic>
        <p:nvPicPr>
          <p:cNvPr id="56" name="図 55" descr="写真, ゲーム, ビデオ, ケーキ が含まれている画像&#10;&#10;自動的に生成された説明">
            <a:extLst>
              <a:ext uri="{FF2B5EF4-FFF2-40B4-BE49-F238E27FC236}">
                <a16:creationId xmlns:a16="http://schemas.microsoft.com/office/drawing/2014/main" id="{5DE1BB92-406F-6D7A-7369-F372E5DB9E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4293" y="4437098"/>
            <a:ext cx="584210" cy="584210"/>
          </a:xfrm>
          <a:prstGeom prst="rect">
            <a:avLst/>
          </a:prstGeom>
        </p:spPr>
      </p:pic>
      <p:pic>
        <p:nvPicPr>
          <p:cNvPr id="58" name="図 57" descr="アイコン&#10;&#10;自動的に生成された説明">
            <a:extLst>
              <a:ext uri="{FF2B5EF4-FFF2-40B4-BE49-F238E27FC236}">
                <a16:creationId xmlns:a16="http://schemas.microsoft.com/office/drawing/2014/main" id="{93FE5730-D9E3-FEFE-935A-3A36AB7BCB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6996" y="7349487"/>
            <a:ext cx="592814" cy="592814"/>
          </a:xfrm>
          <a:prstGeom prst="rect">
            <a:avLst/>
          </a:prstGeom>
        </p:spPr>
      </p:pic>
      <p:pic>
        <p:nvPicPr>
          <p:cNvPr id="60" name="図 59" descr="アイコン&#10;&#10;自動的に生成された説明">
            <a:extLst>
              <a:ext uri="{FF2B5EF4-FFF2-40B4-BE49-F238E27FC236}">
                <a16:creationId xmlns:a16="http://schemas.microsoft.com/office/drawing/2014/main" id="{2A816A31-8809-D91D-8575-344D59FA0A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7936" y="7349890"/>
            <a:ext cx="609340" cy="592815"/>
          </a:xfrm>
          <a:prstGeom prst="rect">
            <a:avLst/>
          </a:prstGeom>
        </p:spPr>
      </p:pic>
      <p:pic>
        <p:nvPicPr>
          <p:cNvPr id="62" name="図 61" descr="ホイール が含まれている画像&#10;&#10;自動的に生成された説明">
            <a:extLst>
              <a:ext uri="{FF2B5EF4-FFF2-40B4-BE49-F238E27FC236}">
                <a16:creationId xmlns:a16="http://schemas.microsoft.com/office/drawing/2014/main" id="{9FDF16DA-87ED-71FE-8E3E-FF240ED305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37333" y="7138373"/>
            <a:ext cx="530865" cy="530865"/>
          </a:xfrm>
          <a:prstGeom prst="rect">
            <a:avLst/>
          </a:prstGeom>
        </p:spPr>
      </p:pic>
      <p:pic>
        <p:nvPicPr>
          <p:cNvPr id="64" name="図 63" descr="アイコン&#10;&#10;自動的に生成された説明">
            <a:extLst>
              <a:ext uri="{FF2B5EF4-FFF2-40B4-BE49-F238E27FC236}">
                <a16:creationId xmlns:a16="http://schemas.microsoft.com/office/drawing/2014/main" id="{BBA56187-AFEA-F14E-E18D-23F992A6841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11629" y="4641124"/>
            <a:ext cx="650064" cy="650064"/>
          </a:xfrm>
          <a:prstGeom prst="rect">
            <a:avLst/>
          </a:prstGeom>
        </p:spPr>
      </p:pic>
      <p:pic>
        <p:nvPicPr>
          <p:cNvPr id="66" name="図 65" descr="図形, 矢印&#10;&#10;自動的に生成された説明">
            <a:extLst>
              <a:ext uri="{FF2B5EF4-FFF2-40B4-BE49-F238E27FC236}">
                <a16:creationId xmlns:a16="http://schemas.microsoft.com/office/drawing/2014/main" id="{E99BF125-3ADD-CF32-68CA-B11CBCE099F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01569" y="4538945"/>
            <a:ext cx="822956" cy="822956"/>
          </a:xfrm>
          <a:prstGeom prst="rect">
            <a:avLst/>
          </a:prstGeom>
        </p:spPr>
      </p:pic>
      <p:pic>
        <p:nvPicPr>
          <p:cNvPr id="68" name="図 67" descr="図形, 矢印&#10;&#10;自動的に生成された説明">
            <a:extLst>
              <a:ext uri="{FF2B5EF4-FFF2-40B4-BE49-F238E27FC236}">
                <a16:creationId xmlns:a16="http://schemas.microsoft.com/office/drawing/2014/main" id="{EC51E139-9C99-0F68-AB75-19BA0DC455B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93610" y="4557430"/>
            <a:ext cx="784028" cy="784028"/>
          </a:xfrm>
          <a:prstGeom prst="rect">
            <a:avLst/>
          </a:prstGeom>
        </p:spPr>
      </p:pic>
      <p:pic>
        <p:nvPicPr>
          <p:cNvPr id="76" name="図 75" descr="アイコン が含まれている画像&#10;&#10;自動的に生成された説明">
            <a:extLst>
              <a:ext uri="{FF2B5EF4-FFF2-40B4-BE49-F238E27FC236}">
                <a16:creationId xmlns:a16="http://schemas.microsoft.com/office/drawing/2014/main" id="{1B5FE81D-05E5-4044-625B-31A0B9C748B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47984" y="4633314"/>
            <a:ext cx="650064" cy="650064"/>
          </a:xfrm>
          <a:prstGeom prst="rect">
            <a:avLst/>
          </a:prstGeom>
        </p:spPr>
      </p:pic>
      <p:pic>
        <p:nvPicPr>
          <p:cNvPr id="78" name="図 77" descr="アイコン&#10;&#10;自動的に生成された説明">
            <a:extLst>
              <a:ext uri="{FF2B5EF4-FFF2-40B4-BE49-F238E27FC236}">
                <a16:creationId xmlns:a16="http://schemas.microsoft.com/office/drawing/2014/main" id="{BA5DBB04-703E-5025-4508-B2B6C83A993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45216" y="4667464"/>
            <a:ext cx="562087" cy="562087"/>
          </a:xfrm>
          <a:prstGeom prst="rect">
            <a:avLst/>
          </a:prstGeom>
        </p:spPr>
      </p:pic>
      <p:pic>
        <p:nvPicPr>
          <p:cNvPr id="80" name="図 79" descr="抽象, シルエット が含まれている画像&#10;&#10;自動的に生成された説明">
            <a:extLst>
              <a:ext uri="{FF2B5EF4-FFF2-40B4-BE49-F238E27FC236}">
                <a16:creationId xmlns:a16="http://schemas.microsoft.com/office/drawing/2014/main" id="{EC1FADCA-1CF8-60FB-A51F-E289BECEE4B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41290" y="7300428"/>
            <a:ext cx="694640" cy="694640"/>
          </a:xfrm>
          <a:prstGeom prst="rect">
            <a:avLst/>
          </a:prstGeom>
        </p:spPr>
      </p:pic>
      <p:pic>
        <p:nvPicPr>
          <p:cNvPr id="82" name="図 81" descr="アイコン&#10;&#10;自動的に生成された説明">
            <a:extLst>
              <a:ext uri="{FF2B5EF4-FFF2-40B4-BE49-F238E27FC236}">
                <a16:creationId xmlns:a16="http://schemas.microsoft.com/office/drawing/2014/main" id="{6B0330E7-0E90-CE3D-2910-43169908B2F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29769" y="7311206"/>
            <a:ext cx="645581" cy="645581"/>
          </a:xfrm>
          <a:prstGeom prst="rect">
            <a:avLst/>
          </a:prstGeom>
        </p:spPr>
      </p:pic>
      <p:pic>
        <p:nvPicPr>
          <p:cNvPr id="84" name="図 83" descr="図形, 矢印&#10;&#10;自動的に生成された説明">
            <a:extLst>
              <a:ext uri="{FF2B5EF4-FFF2-40B4-BE49-F238E27FC236}">
                <a16:creationId xmlns:a16="http://schemas.microsoft.com/office/drawing/2014/main" id="{1EDDEBD0-23BC-A473-5D86-FF90D17F41D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25234" y="7516411"/>
            <a:ext cx="305654" cy="305654"/>
          </a:xfrm>
          <a:prstGeom prst="rect">
            <a:avLst/>
          </a:prstGeom>
        </p:spPr>
      </p:pic>
      <p:pic>
        <p:nvPicPr>
          <p:cNvPr id="85" name="図 84" descr="図形, 矢印&#10;&#10;自動的に生成された説明">
            <a:extLst>
              <a:ext uri="{FF2B5EF4-FFF2-40B4-BE49-F238E27FC236}">
                <a16:creationId xmlns:a16="http://schemas.microsoft.com/office/drawing/2014/main" id="{037EF3A6-A8DA-BCD0-2D93-2D6DE4A0FC3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29154" y="7481169"/>
            <a:ext cx="305654" cy="305654"/>
          </a:xfrm>
          <a:prstGeom prst="rect">
            <a:avLst/>
          </a:prstGeom>
        </p:spPr>
      </p:pic>
      <p:sp>
        <p:nvSpPr>
          <p:cNvPr id="86" name="テキスト ボックス 85">
            <a:extLst>
              <a:ext uri="{FF2B5EF4-FFF2-40B4-BE49-F238E27FC236}">
                <a16:creationId xmlns:a16="http://schemas.microsoft.com/office/drawing/2014/main" id="{2B54E723-1053-D585-5FB2-B2E6FEDF5A67}"/>
              </a:ext>
            </a:extLst>
          </p:cNvPr>
          <p:cNvSpPr txBox="1"/>
          <p:nvPr/>
        </p:nvSpPr>
        <p:spPr>
          <a:xfrm>
            <a:off x="266614" y="5947201"/>
            <a:ext cx="2225288" cy="646331"/>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車を廃車した際に、先払いした重量税が返却されるようになりました。</a:t>
            </a:r>
          </a:p>
        </p:txBody>
      </p:sp>
      <p:sp>
        <p:nvSpPr>
          <p:cNvPr id="88" name="テキスト ボックス 87">
            <a:extLst>
              <a:ext uri="{FF2B5EF4-FFF2-40B4-BE49-F238E27FC236}">
                <a16:creationId xmlns:a16="http://schemas.microsoft.com/office/drawing/2014/main" id="{82DBF918-A82E-74B2-B512-225764D3D4F6}"/>
              </a:ext>
            </a:extLst>
          </p:cNvPr>
          <p:cNvSpPr txBox="1"/>
          <p:nvPr/>
        </p:nvSpPr>
        <p:spPr>
          <a:xfrm>
            <a:off x="2670229" y="5947917"/>
            <a:ext cx="2181687" cy="646331"/>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金融危機や災害で企業がピンチの際に雇用を守るための助成を強化しました。</a:t>
            </a:r>
          </a:p>
        </p:txBody>
      </p:sp>
      <p:sp>
        <p:nvSpPr>
          <p:cNvPr id="89" name="テキスト ボックス 88">
            <a:extLst>
              <a:ext uri="{FF2B5EF4-FFF2-40B4-BE49-F238E27FC236}">
                <a16:creationId xmlns:a16="http://schemas.microsoft.com/office/drawing/2014/main" id="{289FBD8C-6D22-122D-8F27-B4119AAE980A}"/>
              </a:ext>
            </a:extLst>
          </p:cNvPr>
          <p:cNvSpPr txBox="1"/>
          <p:nvPr/>
        </p:nvSpPr>
        <p:spPr>
          <a:xfrm>
            <a:off x="5144316" y="5970884"/>
            <a:ext cx="2145570" cy="646331"/>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エネルギー価格高騰による競争力低下を防ぐため、工場の電気代支援制度が決定。</a:t>
            </a:r>
          </a:p>
        </p:txBody>
      </p:sp>
      <p:sp>
        <p:nvSpPr>
          <p:cNvPr id="90" name="テキスト ボックス 89">
            <a:extLst>
              <a:ext uri="{FF2B5EF4-FFF2-40B4-BE49-F238E27FC236}">
                <a16:creationId xmlns:a16="http://schemas.microsoft.com/office/drawing/2014/main" id="{BC7B4ECE-ECEA-F1D0-A195-E8A0256A94DB}"/>
              </a:ext>
            </a:extLst>
          </p:cNvPr>
          <p:cNvSpPr txBox="1"/>
          <p:nvPr/>
        </p:nvSpPr>
        <p:spPr>
          <a:xfrm>
            <a:off x="248445" y="8753496"/>
            <a:ext cx="2246957" cy="646331"/>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能登半島地震直後、現場の声が</a:t>
            </a:r>
            <a:r>
              <a:rPr kumimoji="1" lang="en-US" altLang="ja-JP" sz="1200" b="1" dirty="0">
                <a:latin typeface="BIZ UDゴシック" panose="020B0400000000000000" pitchFamily="49" charset="-128"/>
                <a:ea typeface="BIZ UDゴシック" panose="020B0400000000000000" pitchFamily="49" charset="-128"/>
              </a:rPr>
              <a:t>LINE</a:t>
            </a:r>
            <a:r>
              <a:rPr kumimoji="1" lang="ja-JP" altLang="en-US" sz="1200" b="1" dirty="0">
                <a:latin typeface="BIZ UDゴシック" panose="020B0400000000000000" pitchFamily="49" charset="-128"/>
                <a:ea typeface="BIZ UDゴシック" panose="020B0400000000000000" pitchFamily="49" charset="-128"/>
              </a:rPr>
              <a:t>で村田議員に届き、その内容が総理に伝わりました。</a:t>
            </a:r>
          </a:p>
        </p:txBody>
      </p:sp>
      <p:sp>
        <p:nvSpPr>
          <p:cNvPr id="91" name="テキスト ボックス 90">
            <a:extLst>
              <a:ext uri="{FF2B5EF4-FFF2-40B4-BE49-F238E27FC236}">
                <a16:creationId xmlns:a16="http://schemas.microsoft.com/office/drawing/2014/main" id="{DD5891A8-F9BE-90F1-3ECE-D933B812F986}"/>
              </a:ext>
            </a:extLst>
          </p:cNvPr>
          <p:cNvSpPr txBox="1"/>
          <p:nvPr/>
        </p:nvSpPr>
        <p:spPr>
          <a:xfrm>
            <a:off x="2654769" y="8752749"/>
            <a:ext cx="2342681" cy="646331"/>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賃上げ促進税制パンフレットを改善。対象を分かりやすくし、利用率向上につなげました。</a:t>
            </a:r>
          </a:p>
        </p:txBody>
      </p:sp>
      <p:sp>
        <p:nvSpPr>
          <p:cNvPr id="92" name="テキスト ボックス 91">
            <a:extLst>
              <a:ext uri="{FF2B5EF4-FFF2-40B4-BE49-F238E27FC236}">
                <a16:creationId xmlns:a16="http://schemas.microsoft.com/office/drawing/2014/main" id="{6D3665C5-DCD7-9A32-4343-FA00E6A24711}"/>
              </a:ext>
            </a:extLst>
          </p:cNvPr>
          <p:cNvSpPr txBox="1"/>
          <p:nvPr/>
        </p:nvSpPr>
        <p:spPr>
          <a:xfrm>
            <a:off x="2936761" y="5618811"/>
            <a:ext cx="1561646" cy="369332"/>
          </a:xfrm>
          <a:prstGeom prst="rect">
            <a:avLst/>
          </a:prstGeom>
          <a:noFill/>
        </p:spPr>
        <p:txBody>
          <a:bodyPr wrap="none" rtlCol="0">
            <a:spAutoFit/>
          </a:bodyPr>
          <a:lstStyle/>
          <a:p>
            <a:r>
              <a:rPr kumimoji="1" lang="ja-JP" altLang="en-US" dirty="0">
                <a:solidFill>
                  <a:srgbClr val="F35404"/>
                </a:solidFill>
                <a:latin typeface="HGP創英角ｺﾞｼｯｸUB" panose="020B0900000000000000" pitchFamily="50" charset="-128"/>
                <a:ea typeface="HGP創英角ｺﾞｼｯｸUB" panose="020B0900000000000000" pitchFamily="50" charset="-128"/>
              </a:rPr>
              <a:t>雇調</a:t>
            </a:r>
            <a:r>
              <a:rPr kumimoji="1" lang="ja-JP" altLang="en-US" b="1" dirty="0">
                <a:solidFill>
                  <a:srgbClr val="F35404"/>
                </a:solidFill>
                <a:latin typeface="HGP創英角ｺﾞｼｯｸUB" panose="020B0900000000000000" pitchFamily="50" charset="-128"/>
                <a:ea typeface="HGP創英角ｺﾞｼｯｸUB" panose="020B0900000000000000" pitchFamily="50" charset="-128"/>
              </a:rPr>
              <a:t>金の拡充</a:t>
            </a:r>
          </a:p>
        </p:txBody>
      </p:sp>
      <p:sp>
        <p:nvSpPr>
          <p:cNvPr id="93" name="テキスト ボックス 92">
            <a:extLst>
              <a:ext uri="{FF2B5EF4-FFF2-40B4-BE49-F238E27FC236}">
                <a16:creationId xmlns:a16="http://schemas.microsoft.com/office/drawing/2014/main" id="{95A8AA29-1221-3989-5519-F514DF46E769}"/>
              </a:ext>
            </a:extLst>
          </p:cNvPr>
          <p:cNvSpPr txBox="1"/>
          <p:nvPr/>
        </p:nvSpPr>
        <p:spPr>
          <a:xfrm>
            <a:off x="5180513" y="5618811"/>
            <a:ext cx="2026517" cy="369332"/>
          </a:xfrm>
          <a:prstGeom prst="rect">
            <a:avLst/>
          </a:prstGeom>
          <a:noFill/>
        </p:spPr>
        <p:txBody>
          <a:bodyPr wrap="none" rtlCol="0">
            <a:spAutoFit/>
          </a:bodyPr>
          <a:lstStyle/>
          <a:p>
            <a:r>
              <a:rPr kumimoji="1" lang="ja-JP" altLang="en-US" dirty="0">
                <a:solidFill>
                  <a:srgbClr val="F35404"/>
                </a:solidFill>
                <a:latin typeface="HGP創英角ｺﾞｼｯｸUB" panose="020B0900000000000000" pitchFamily="50" charset="-128"/>
                <a:ea typeface="HGP創英角ｺﾞｼｯｸUB" panose="020B0900000000000000" pitchFamily="50" charset="-128"/>
              </a:rPr>
              <a:t>工場の電気代支援</a:t>
            </a:r>
          </a:p>
        </p:txBody>
      </p:sp>
      <p:sp>
        <p:nvSpPr>
          <p:cNvPr id="94" name="テキスト ボックス 93">
            <a:extLst>
              <a:ext uri="{FF2B5EF4-FFF2-40B4-BE49-F238E27FC236}">
                <a16:creationId xmlns:a16="http://schemas.microsoft.com/office/drawing/2014/main" id="{A4CC34D4-0F4B-B200-C4A3-660C7FE22A23}"/>
              </a:ext>
            </a:extLst>
          </p:cNvPr>
          <p:cNvSpPr txBox="1"/>
          <p:nvPr/>
        </p:nvSpPr>
        <p:spPr>
          <a:xfrm>
            <a:off x="248445" y="8303207"/>
            <a:ext cx="2225289" cy="369332"/>
          </a:xfrm>
          <a:prstGeom prst="rect">
            <a:avLst/>
          </a:prstGeom>
          <a:noFill/>
        </p:spPr>
        <p:txBody>
          <a:bodyPr wrap="none" rtlCol="0">
            <a:spAutoFit/>
          </a:bodyPr>
          <a:lstStyle/>
          <a:p>
            <a:r>
              <a:rPr kumimoji="1" lang="ja-JP" altLang="en-US" dirty="0">
                <a:solidFill>
                  <a:srgbClr val="F35404"/>
                </a:solidFill>
                <a:latin typeface="HGP創英角ｺﾞｼｯｸUB" panose="020B0900000000000000" pitchFamily="50" charset="-128"/>
                <a:ea typeface="HGP創英角ｺﾞｼｯｸUB" panose="020B0900000000000000" pitchFamily="50" charset="-128"/>
              </a:rPr>
              <a:t>被災地の声が総理に</a:t>
            </a:r>
          </a:p>
        </p:txBody>
      </p:sp>
      <p:sp>
        <p:nvSpPr>
          <p:cNvPr id="95" name="テキスト ボックス 94">
            <a:extLst>
              <a:ext uri="{FF2B5EF4-FFF2-40B4-BE49-F238E27FC236}">
                <a16:creationId xmlns:a16="http://schemas.microsoft.com/office/drawing/2014/main" id="{A5A3890E-35D3-C573-A515-EA487790CA99}"/>
              </a:ext>
            </a:extLst>
          </p:cNvPr>
          <p:cNvSpPr txBox="1"/>
          <p:nvPr/>
        </p:nvSpPr>
        <p:spPr>
          <a:xfrm>
            <a:off x="2742203" y="8320412"/>
            <a:ext cx="2037737" cy="369332"/>
          </a:xfrm>
          <a:prstGeom prst="rect">
            <a:avLst/>
          </a:prstGeom>
          <a:noFill/>
        </p:spPr>
        <p:txBody>
          <a:bodyPr wrap="none" rtlCol="0">
            <a:spAutoFit/>
          </a:bodyPr>
          <a:lstStyle/>
          <a:p>
            <a:r>
              <a:rPr kumimoji="1" lang="ja-JP" altLang="en-US" dirty="0">
                <a:solidFill>
                  <a:srgbClr val="F35404"/>
                </a:solidFill>
                <a:latin typeface="HGP創英角ｺﾞｼｯｸUB" panose="020B0900000000000000" pitchFamily="50" charset="-128"/>
                <a:ea typeface="HGP創英角ｺﾞｼｯｸUB" panose="020B0900000000000000" pitchFamily="50" charset="-128"/>
              </a:rPr>
              <a:t>制度がわかりやすく</a:t>
            </a:r>
          </a:p>
        </p:txBody>
      </p:sp>
      <p:sp>
        <p:nvSpPr>
          <p:cNvPr id="96" name="正方形/長方形 95">
            <a:extLst>
              <a:ext uri="{FF2B5EF4-FFF2-40B4-BE49-F238E27FC236}">
                <a16:creationId xmlns:a16="http://schemas.microsoft.com/office/drawing/2014/main" id="{60A5A1AD-F78E-1086-12DF-E78E42BC573A}"/>
              </a:ext>
            </a:extLst>
          </p:cNvPr>
          <p:cNvSpPr/>
          <p:nvPr/>
        </p:nvSpPr>
        <p:spPr>
          <a:xfrm>
            <a:off x="5144316" y="7063445"/>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B42EF841-C83D-9B8D-A6E0-59E5EFD1B91B}"/>
              </a:ext>
            </a:extLst>
          </p:cNvPr>
          <p:cNvSpPr txBox="1"/>
          <p:nvPr/>
        </p:nvSpPr>
        <p:spPr>
          <a:xfrm>
            <a:off x="5099727" y="7239559"/>
            <a:ext cx="2145570" cy="830997"/>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次の成果を作るのは、</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あなたの「現場の声」かも</a:t>
            </a:r>
            <a:r>
              <a:rPr kumimoji="1" lang="en-US" altLang="ja-JP" sz="1200" b="1" dirty="0">
                <a:solidFill>
                  <a:schemeClr val="bg1"/>
                </a:solidFill>
                <a:latin typeface="BIZ UDゴシック" panose="020B0400000000000000" pitchFamily="49" charset="-128"/>
                <a:ea typeface="BIZ UDゴシック" panose="020B0400000000000000" pitchFamily="49" charset="-128"/>
              </a:rPr>
              <a:t>!</a:t>
            </a:r>
            <a:r>
              <a:rPr kumimoji="1" lang="ja-JP" altLang="en-US" sz="1200" b="1" dirty="0">
                <a:solidFill>
                  <a:schemeClr val="bg1"/>
                </a:solidFill>
                <a:latin typeface="BIZ UDゴシック" panose="020B0400000000000000" pitchFamily="49" charset="-128"/>
                <a:ea typeface="BIZ UDゴシック" panose="020B0400000000000000" pitchFamily="49" charset="-128"/>
              </a:rPr>
              <a:t>一緒に「はたらく」を変えましょう！</a:t>
            </a:r>
          </a:p>
        </p:txBody>
      </p:sp>
      <p:sp>
        <p:nvSpPr>
          <p:cNvPr id="98" name="二等辺三角形 97">
            <a:extLst>
              <a:ext uri="{FF2B5EF4-FFF2-40B4-BE49-F238E27FC236}">
                <a16:creationId xmlns:a16="http://schemas.microsoft.com/office/drawing/2014/main" id="{095A6AD8-0FFE-8324-F2FA-80FC3ED366D6}"/>
              </a:ext>
            </a:extLst>
          </p:cNvPr>
          <p:cNvSpPr/>
          <p:nvPr/>
        </p:nvSpPr>
        <p:spPr>
          <a:xfrm rot="9430742">
            <a:off x="6234917" y="8141404"/>
            <a:ext cx="228600" cy="258303"/>
          </a:xfrm>
          <a:prstGeom prst="triangle">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188</Words>
  <Application>Microsoft Office PowerPoint</Application>
  <PresentationFormat>ユーザー設定</PresentationFormat>
  <Paragraphs>21</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HG創英角ｺﾞｼｯｸUB</vt:lpstr>
      <vt:lpstr>BIZ UDゴシック</vt:lpstr>
      <vt:lpstr>HGP創英角ｺﾞｼｯｸUB</vt:lpstr>
      <vt:lpstr>Noto Sans JP Medium</vt:lpstr>
      <vt:lpstr>Arial</vt:lpstr>
      <vt:lpstr>Calibri</vt:lpstr>
      <vt:lpstr>BIZ UDゴシック</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何故労働組合が政治に取り組むのか</dc:title>
  <cp:lastModifiedBy>Tomoya Tabata</cp:lastModifiedBy>
  <cp:revision>6</cp:revision>
  <dcterms:created xsi:type="dcterms:W3CDTF">2006-08-16T00:00:00Z</dcterms:created>
  <dcterms:modified xsi:type="dcterms:W3CDTF">2024-06-01T04:45:37Z</dcterms:modified>
  <dc:identifier>DAGCjx75mXw</dc:identifier>
</cp:coreProperties>
</file>